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77" r:id="rId4"/>
    <p:sldId id="279" r:id="rId5"/>
    <p:sldId id="295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302" r:id="rId20"/>
    <p:sldId id="294" r:id="rId21"/>
    <p:sldId id="296" r:id="rId22"/>
    <p:sldId id="297" r:id="rId23"/>
    <p:sldId id="298" r:id="rId24"/>
    <p:sldId id="299" r:id="rId25"/>
    <p:sldId id="300" r:id="rId26"/>
    <p:sldId id="303" r:id="rId27"/>
    <p:sldId id="30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545" autoAdjust="0"/>
  </p:normalViewPr>
  <p:slideViewPr>
    <p:cSldViewPr snapToGrid="0">
      <p:cViewPr varScale="1">
        <p:scale>
          <a:sx n="83" d="100"/>
          <a:sy n="83" d="100"/>
        </p:scale>
        <p:origin x="11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30C15-8FDB-4544-BE83-70B45310A221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0FC85-1BBC-46F0-A84F-83A7B7068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86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.udn.com/theme/story/6774/243952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.udn.com/theme/story/6774/243952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.udn.com/theme/story/6774/243952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.udn.com/theme/story/6774/243952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.udn.com/theme/story/6774/243952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.udn.com/theme/story/6774/243952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.udn.com/theme/story/6774/243952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劍湖山世界臉書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https://www.facebook.com/janfusun0/  </a:t>
            </a:r>
            <a:endParaRPr lang="zh-TW" altLang="zh-TW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280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聯合新聞網</a:t>
            </a:r>
            <a:r>
              <a:rPr lang="en-US" altLang="zh-TW" dirty="0" smtClean="0"/>
              <a:t>https://udn.com/news/story/7314/2439524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53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劍湖山世界臉書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https://www.facebook.com/janfusun0/  </a:t>
            </a:r>
            <a:endParaRPr lang="zh-TW" altLang="zh-TW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54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en-US" altLang="zh-TW" dirty="0" smtClean="0">
                <a:hlinkClick r:id="rId3"/>
              </a:rPr>
              <a:t>https://theme.udn.com/theme/story/6774/2439524</a:t>
            </a:r>
            <a:r>
              <a:rPr lang="en-US" altLang="zh-TW" dirty="0" smtClean="0"/>
              <a:t>  </a:t>
            </a: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43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en-US" altLang="zh-TW" dirty="0" smtClean="0">
                <a:hlinkClick r:id="rId3"/>
              </a:rPr>
              <a:t>https://theme.udn.com/theme/story/6774/2439524</a:t>
            </a:r>
            <a:r>
              <a:rPr lang="en-US" altLang="zh-TW" dirty="0" smtClean="0"/>
              <a:t>  </a:t>
            </a: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40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en-US" altLang="zh-TW" dirty="0" smtClean="0">
                <a:hlinkClick r:id="rId3"/>
              </a:rPr>
              <a:t>https://theme.udn.com/theme/story/6774/2439524</a:t>
            </a:r>
            <a:r>
              <a:rPr lang="en-US" altLang="zh-TW" dirty="0" smtClean="0"/>
              <a:t>  </a:t>
            </a: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76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en-US" altLang="zh-TW" dirty="0" smtClean="0">
                <a:hlinkClick r:id="rId3"/>
              </a:rPr>
              <a:t>https://theme.udn.com/theme/story/6774/2439524</a:t>
            </a:r>
            <a:r>
              <a:rPr lang="en-US" altLang="zh-TW" dirty="0" smtClean="0"/>
              <a:t>  </a:t>
            </a: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51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en-US" altLang="zh-TW" dirty="0" smtClean="0">
                <a:hlinkClick r:id="rId3"/>
              </a:rPr>
              <a:t>https://theme.udn.com/theme/story/6774/2439524</a:t>
            </a:r>
            <a:r>
              <a:rPr lang="en-US" altLang="zh-TW" dirty="0" smtClean="0"/>
              <a:t>  </a:t>
            </a: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407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en-US" altLang="zh-TW" dirty="0" smtClean="0">
                <a:hlinkClick r:id="rId3"/>
              </a:rPr>
              <a:t>https://theme.udn.com/theme/story/6774/2439524</a:t>
            </a:r>
            <a:r>
              <a:rPr lang="en-US" altLang="zh-TW" dirty="0" smtClean="0"/>
              <a:t>  </a:t>
            </a: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72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來源：</a:t>
            </a:r>
            <a:r>
              <a:rPr lang="en-US" altLang="zh-TW" dirty="0" smtClean="0">
                <a:hlinkClick r:id="rId3"/>
              </a:rPr>
              <a:t>https://theme.udn.com/theme/story/6774/2439524</a:t>
            </a:r>
            <a:r>
              <a:rPr lang="en-US" altLang="zh-TW" dirty="0" smtClean="0"/>
              <a:t>  </a:t>
            </a: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FC85-1BBC-46F0-A84F-83A7B706844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68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81F-E8BA-411A-866C-109956507C8A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82" y="-7068"/>
            <a:ext cx="12247208" cy="34445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20" y="3165857"/>
            <a:ext cx="12298016" cy="3689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068C-E2BA-4F13-BD88-21E39A746177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753D-F2A4-4CBB-8F43-17FB263C5213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7921-1CC9-4147-BCBF-6F075BC4B0BB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EF22-5BFC-4CB9-8ECE-0FB43A2EA4A1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3415-5395-4BBC-B856-2CDA37C0E4AC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B829-79BC-4EBE-AA2D-BDC69C64B1CB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453F-1ECF-4E3E-818B-1E11BD31CD9D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76DFDFF-F66E-464C-BB1E-E6DC7DDDBE73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99" y="3598"/>
            <a:ext cx="12296399" cy="690952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780" y="510988"/>
            <a:ext cx="13551560" cy="1749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1FE4-14A4-4129-9D59-D1061EB11961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07CF-00C2-4FBA-9A59-7FA7FED64538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99" y="3598"/>
            <a:ext cx="12296399" cy="690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B849-989E-4C4A-805F-5243E4D2F7F9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C1C2-FFE4-4DCE-B422-8FED5590A381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A03D-E2FD-4787-857A-8EB50B43B902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DC99-66E8-49FD-ABB0-65BAAA00DF46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4FD5-AF27-4CB1-991F-1FFD3C436C87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5AE9-4727-4A46-970B-74A6BA065B6E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F69E-B517-494D-847A-7A654F19522D}" type="datetime1">
              <a:rPr lang="en-US" altLang="zh-TW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47866" y="555156"/>
            <a:ext cx="8144134" cy="1117687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</a:rPr>
              <a:t>課程設計者</a:t>
            </a:r>
            <a:r>
              <a:rPr lang="en-US" altLang="zh-TW" sz="2400" dirty="0" smtClean="0">
                <a:solidFill>
                  <a:schemeClr val="bg1"/>
                </a:solidFill>
              </a:rPr>
              <a:t/>
            </a:r>
            <a:br>
              <a:rPr lang="en-US" altLang="zh-TW" sz="2400" dirty="0" smtClean="0">
                <a:solidFill>
                  <a:schemeClr val="bg1"/>
                </a:solidFill>
              </a:rPr>
            </a:br>
            <a:r>
              <a:rPr lang="zh-TW" altLang="en-US" sz="2400" dirty="0" smtClean="0">
                <a:solidFill>
                  <a:schemeClr val="bg1"/>
                </a:solidFill>
              </a:rPr>
              <a:t>臺北市</a:t>
            </a:r>
            <a:r>
              <a:rPr lang="zh-TW" altLang="en-US" sz="2400" dirty="0">
                <a:solidFill>
                  <a:schemeClr val="bg1"/>
                </a:solidFill>
              </a:rPr>
              <a:t>立陽明高級中學 </a:t>
            </a:r>
            <a:r>
              <a:rPr lang="zh-TW" altLang="en-US" sz="2400" dirty="0" smtClean="0">
                <a:solidFill>
                  <a:schemeClr val="bg1"/>
                </a:solidFill>
              </a:rPr>
              <a:t>王聖淵</a:t>
            </a:r>
            <a:r>
              <a:rPr lang="en-US" altLang="zh-TW" sz="2400" dirty="0" smtClean="0">
                <a:solidFill>
                  <a:schemeClr val="bg1"/>
                </a:solidFill>
              </a:rPr>
              <a:t/>
            </a:r>
            <a:br>
              <a:rPr lang="en-US" altLang="zh-TW" sz="2400" dirty="0" smtClean="0">
                <a:solidFill>
                  <a:schemeClr val="bg1"/>
                </a:solidFill>
              </a:rPr>
            </a:br>
            <a:r>
              <a:rPr lang="zh-TW" altLang="en-US" sz="2400" dirty="0" smtClean="0">
                <a:solidFill>
                  <a:schemeClr val="bg1"/>
                </a:solidFill>
              </a:rPr>
              <a:t>新</a:t>
            </a:r>
            <a:r>
              <a:rPr lang="zh-TW" altLang="en-US" sz="2400" dirty="0">
                <a:solidFill>
                  <a:schemeClr val="bg1"/>
                </a:solidFill>
              </a:rPr>
              <a:t>北市立光復高級中學 </a:t>
            </a:r>
            <a:r>
              <a:rPr lang="zh-TW" altLang="en-US" sz="2400" dirty="0" smtClean="0">
                <a:solidFill>
                  <a:schemeClr val="bg1"/>
                </a:solidFill>
              </a:rPr>
              <a:t>周靜慧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299839" y="3323968"/>
            <a:ext cx="8722103" cy="11996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000" b="1" dirty="0">
                <a:solidFill>
                  <a:schemeClr val="bg1"/>
                </a:solidFill>
              </a:rPr>
              <a:t/>
            </a:r>
            <a:br>
              <a:rPr lang="zh-TW" altLang="en-US" sz="6000" b="1" dirty="0">
                <a:solidFill>
                  <a:schemeClr val="bg1"/>
                </a:solidFill>
              </a:rPr>
            </a:br>
            <a:r>
              <a:rPr lang="zh-TW" altLang="en-US" sz="6000" b="1" dirty="0">
                <a:solidFill>
                  <a:schemeClr val="bg1"/>
                </a:solidFill>
              </a:rPr>
              <a:t>遊樂園門票優惠</a:t>
            </a:r>
            <a:r>
              <a:rPr lang="zh-TW" altLang="en-US" sz="6000" b="1" dirty="0" smtClean="0">
                <a:solidFill>
                  <a:schemeClr val="bg1"/>
                </a:solidFill>
              </a:rPr>
              <a:t>中</a:t>
            </a:r>
            <a:endParaRPr lang="en-US" altLang="zh-TW" sz="6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6000" b="1" dirty="0" smtClean="0">
                <a:solidFill>
                  <a:schemeClr val="bg1"/>
                </a:solidFill>
              </a:rPr>
              <a:t>的</a:t>
            </a:r>
            <a:r>
              <a:rPr lang="zh-TW" altLang="en-US" sz="6000" b="1" dirty="0">
                <a:solidFill>
                  <a:schemeClr val="bg1"/>
                </a:solidFill>
              </a:rPr>
              <a:t>數學秘密</a:t>
            </a:r>
          </a:p>
        </p:txBody>
      </p:sp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9173703" y="5003680"/>
            <a:ext cx="1171888" cy="135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1774" y="917990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媒體數讀</a:t>
            </a:r>
          </a:p>
        </p:txBody>
      </p:sp>
    </p:spTree>
    <p:extLst>
      <p:ext uri="{BB962C8B-B14F-4D97-AF65-F5344CB8AC3E}">
        <p14:creationId xmlns:p14="http://schemas.microsoft.com/office/powerpoint/2010/main" val="4758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民國</a:t>
            </a:r>
            <a:r>
              <a:rPr lang="en-US" altLang="zh-TW" dirty="0"/>
              <a:t>64</a:t>
            </a:r>
            <a:r>
              <a:rPr lang="zh-TW" altLang="zh-TW" dirty="0" smtClean="0"/>
              <a:t>年第四</a:t>
            </a:r>
            <a:r>
              <a:rPr lang="zh-TW" altLang="zh-TW" dirty="0"/>
              <a:t>代身分證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1083" t="2939" r="2841" b="2663"/>
          <a:stretch/>
        </p:blipFill>
        <p:spPr bwMode="auto">
          <a:xfrm>
            <a:off x="2572890" y="2069031"/>
            <a:ext cx="6096000" cy="455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8668890" y="1834166"/>
            <a:ext cx="3214716" cy="2656554"/>
          </a:xfrm>
          <a:prstGeom prst="wedgeRoundRectCallout">
            <a:avLst>
              <a:gd name="adj1" fmla="val -51456"/>
              <a:gd name="adj2" fmla="val 58684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廢除「字號</a:t>
            </a:r>
            <a:r>
              <a:rPr lang="zh-TW" altLang="en-US" sz="24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」</a:t>
            </a:r>
            <a:endParaRPr lang="en-US" altLang="zh-TW" sz="2400" dirty="0" smtClean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顏色也更改為男生淺藍色、女生奶油色</a:t>
            </a:r>
            <a:endParaRPr lang="zh-TW" altLang="en-US" sz="2400" dirty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63333" y="2519483"/>
            <a:ext cx="476250" cy="2631673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7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民國</a:t>
            </a:r>
            <a:r>
              <a:rPr lang="en-US" altLang="zh-TW" dirty="0"/>
              <a:t>75</a:t>
            </a:r>
            <a:r>
              <a:rPr lang="zh-TW" altLang="zh-TW" dirty="0" smtClean="0"/>
              <a:t>年的</a:t>
            </a:r>
            <a:r>
              <a:rPr lang="zh-TW" altLang="zh-TW" dirty="0"/>
              <a:t>第五代身分證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圖片 4" descr="http://files.dahr.taipei/public/MMO/DAHRF/%E5%9C%8B%E6%B0%91%E8%BA%AB%E5%88%86%E8%AD%89%E6%B2%BF%E9%9D%A97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84"/>
          <a:stretch/>
        </p:blipFill>
        <p:spPr bwMode="auto">
          <a:xfrm>
            <a:off x="873689" y="2123382"/>
            <a:ext cx="4297363" cy="24760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圓角矩形圖說文字 5"/>
          <p:cNvSpPr/>
          <p:nvPr/>
        </p:nvSpPr>
        <p:spPr>
          <a:xfrm>
            <a:off x="5922514" y="203200"/>
            <a:ext cx="5961092" cy="4176317"/>
          </a:xfrm>
          <a:prstGeom prst="wedgeRoundRectCallout">
            <a:avLst>
              <a:gd name="adj1" fmla="val -63264"/>
              <a:gd name="adj2" fmla="val 37045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證面縮小便利攜帶</a:t>
            </a:r>
            <a:endParaRPr lang="en-US" altLang="zh-TW" sz="2400" dirty="0" smtClean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欄位減少出生別、血型、</a:t>
            </a:r>
            <a:r>
              <a:rPr lang="zh-TW" altLang="en-US" sz="24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教育程度、</a:t>
            </a:r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戶口校正、備蓋戳記、戶籍記事等六欄</a:t>
            </a:r>
            <a:endParaRPr lang="en-US" altLang="zh-TW" sz="2400" dirty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擴大封膠面積，以防偽變造</a:t>
            </a:r>
            <a:endParaRPr lang="en-US" altLang="zh-TW" sz="2400" dirty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照片加大，以利</a:t>
            </a:r>
            <a:r>
              <a:rPr lang="zh-TW" altLang="en-US" sz="24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識別</a:t>
            </a:r>
            <a:endParaRPr lang="en-US" altLang="zh-TW" sz="2400" dirty="0" smtClean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增列出生地，以彌省籍隔閡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1808479" y="4850767"/>
            <a:ext cx="3648093" cy="1724419"/>
          </a:xfrm>
          <a:prstGeom prst="wedgeRoundRectCallout">
            <a:avLst>
              <a:gd name="adj1" fmla="val 93382"/>
              <a:gd name="adj2" fmla="val -2865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4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顏色</a:t>
            </a: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也更改</a:t>
            </a:r>
            <a:r>
              <a:rPr lang="zh-TW" altLang="zh-TW" sz="24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為</a:t>
            </a:r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男為土黃色，女為桃紅色</a:t>
            </a:r>
          </a:p>
        </p:txBody>
      </p:sp>
      <p:pic>
        <p:nvPicPr>
          <p:cNvPr id="9" name="圖片 8" descr="http://files.dahr.taipei/public/MMO/DAHRF/%E5%9C%8B%E6%B0%91%E8%BA%AB%E5%88%86%E8%AD%89%E6%B2%BF%E9%9D%A97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003247" y="4039001"/>
            <a:ext cx="4297363" cy="2465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1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民國</a:t>
            </a:r>
            <a:r>
              <a:rPr lang="en-US" altLang="zh-TW" dirty="0" smtClean="0"/>
              <a:t>94</a:t>
            </a:r>
            <a:r>
              <a:rPr lang="zh-TW" altLang="zh-TW" dirty="0" smtClean="0"/>
              <a:t>年</a:t>
            </a:r>
            <a:r>
              <a:rPr lang="zh-TW" altLang="zh-TW" dirty="0"/>
              <a:t>的</a:t>
            </a:r>
            <a:r>
              <a:rPr lang="zh-TW" altLang="zh-TW" dirty="0" smtClean="0"/>
              <a:t>第</a:t>
            </a:r>
            <a:r>
              <a:rPr lang="zh-TW" altLang="en-US" dirty="0"/>
              <a:t>六</a:t>
            </a:r>
            <a:r>
              <a:rPr lang="zh-TW" altLang="zh-TW" dirty="0" smtClean="0"/>
              <a:t>代</a:t>
            </a:r>
            <a:r>
              <a:rPr lang="zh-TW" altLang="zh-TW" dirty="0"/>
              <a:t>身分證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2" y="2336873"/>
            <a:ext cx="6721964" cy="359931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即是</a:t>
            </a:r>
            <a:r>
              <a:rPr lang="zh-TW" altLang="zh-TW" dirty="0" smtClean="0"/>
              <a:t>我們</a:t>
            </a:r>
            <a:r>
              <a:rPr lang="zh-TW" altLang="zh-TW" dirty="0"/>
              <a:t>現在手上的身分</a:t>
            </a:r>
            <a:r>
              <a:rPr lang="zh-TW" altLang="zh-TW" dirty="0" smtClean="0"/>
              <a:t>證</a:t>
            </a:r>
            <a:endParaRPr lang="en-US" altLang="zh-TW" dirty="0" smtClean="0"/>
          </a:p>
          <a:p>
            <a:r>
              <a:rPr lang="zh-TW" altLang="zh-TW" dirty="0" smtClean="0"/>
              <a:t>回到</a:t>
            </a:r>
            <a:r>
              <a:rPr lang="zh-TW" altLang="zh-TW" dirty="0"/>
              <a:t>原來的男女不</a:t>
            </a:r>
            <a:r>
              <a:rPr lang="zh-TW" altLang="zh-TW" dirty="0" smtClean="0"/>
              <a:t>分色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以</a:t>
            </a:r>
            <a:r>
              <a:rPr lang="zh-TW" altLang="zh-TW" dirty="0"/>
              <a:t>淺紫、淺咖啡漸層隔色方式呈現</a:t>
            </a:r>
            <a:r>
              <a:rPr lang="zh-TW" altLang="zh-TW" dirty="0" smtClean="0"/>
              <a:t>，並</a:t>
            </a:r>
            <a:r>
              <a:rPr lang="zh-TW" altLang="zh-TW" dirty="0"/>
              <a:t>更改</a:t>
            </a:r>
            <a:r>
              <a:rPr lang="zh-TW" altLang="zh-TW" dirty="0" smtClean="0"/>
              <a:t>為橫</a:t>
            </a:r>
            <a:r>
              <a:rPr lang="zh-TW" altLang="zh-TW" dirty="0"/>
              <a:t>式印刷，相片透過掃瞄方式製作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大小</a:t>
            </a:r>
            <a:r>
              <a:rPr lang="zh-TW" altLang="zh-TW" dirty="0"/>
              <a:t>如信用卡般攜帶更為</a:t>
            </a:r>
            <a:r>
              <a:rPr lang="zh-TW" altLang="zh-TW" dirty="0" smtClean="0"/>
              <a:t>簡便</a:t>
            </a:r>
            <a:endParaRPr lang="en-US" altLang="zh-TW" dirty="0" smtClean="0"/>
          </a:p>
          <a:p>
            <a:r>
              <a:rPr lang="zh-TW" altLang="zh-TW" dirty="0" smtClean="0"/>
              <a:t>具有</a:t>
            </a:r>
            <a:r>
              <a:rPr lang="en-US" altLang="zh-TW" dirty="0"/>
              <a:t>21</a:t>
            </a:r>
            <a:r>
              <a:rPr lang="zh-TW" altLang="zh-TW" dirty="0"/>
              <a:t>種防偽</a:t>
            </a:r>
            <a:r>
              <a:rPr lang="zh-TW" altLang="zh-TW" dirty="0" smtClean="0"/>
              <a:t>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圖片 4" descr="現行國民身分證格式,點擊圖片後會另開新視窗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88" y="2068550"/>
            <a:ext cx="3925888" cy="4632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4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天字第一號身分證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869003" y="2336873"/>
            <a:ext cx="4680903" cy="3343274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08432" y="2336872"/>
            <a:ext cx="4674432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身分證字號的設計</a:t>
            </a:r>
            <a:r>
              <a:rPr lang="zh-TW" altLang="zh-TW" b="1" dirty="0" smtClean="0"/>
              <a:t>邏輯</a:t>
            </a:r>
            <a:r>
              <a:rPr lang="en-US" altLang="zh-TW" dirty="0"/>
              <a:t>(</a:t>
            </a:r>
            <a:r>
              <a:rPr lang="zh-TW" altLang="en-US" dirty="0"/>
              <a:t>搭配學習單</a:t>
            </a:r>
            <a:r>
              <a:rPr lang="zh-TW" altLang="en-US" dirty="0" smtClean="0"/>
              <a:t>第一題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2" y="2336873"/>
            <a:ext cx="3340135" cy="3599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dirty="0"/>
              <a:t>身份證字號共有十碼，第一碼為初次登記的戶籍地所區分的縣市代碼，以英文字母</a:t>
            </a:r>
            <a:r>
              <a:rPr lang="zh-TW" altLang="zh-TW" dirty="0" smtClean="0"/>
              <a:t>表示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56" y="2336873"/>
            <a:ext cx="7550150" cy="41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身分證字號的設計</a:t>
            </a:r>
            <a:r>
              <a:rPr lang="zh-TW" altLang="zh-TW" b="1" dirty="0" smtClean="0"/>
              <a:t>邏輯</a:t>
            </a:r>
            <a:r>
              <a:rPr lang="en-US" altLang="zh-TW" dirty="0"/>
              <a:t>(</a:t>
            </a:r>
            <a:r>
              <a:rPr lang="zh-TW" altLang="en-US" dirty="0"/>
              <a:t>搭配學習單</a:t>
            </a:r>
            <a:r>
              <a:rPr lang="zh-TW" altLang="en-US" dirty="0" smtClean="0"/>
              <a:t>第二題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336873"/>
            <a:ext cx="10881759" cy="41364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zh-TW" sz="2700" dirty="0"/>
              <a:t>第二碼代表的是性別，男生為</a:t>
            </a:r>
            <a:r>
              <a:rPr lang="en-US" altLang="zh-TW" sz="2700" dirty="0"/>
              <a:t>1</a:t>
            </a:r>
            <a:r>
              <a:rPr lang="zh-TW" altLang="zh-TW" sz="2700" dirty="0"/>
              <a:t>，女生為</a:t>
            </a:r>
            <a:r>
              <a:rPr lang="en-US" altLang="zh-TW" sz="2700" dirty="0" smtClean="0"/>
              <a:t>2</a:t>
            </a:r>
            <a:endParaRPr lang="en-US" altLang="zh-TW" sz="2700" dirty="0"/>
          </a:p>
          <a:p>
            <a:pPr>
              <a:lnSpc>
                <a:spcPct val="150000"/>
              </a:lnSpc>
            </a:pPr>
            <a:r>
              <a:rPr lang="zh-TW" altLang="zh-TW" sz="2700" dirty="0"/>
              <a:t>第三碼到第九碼為隨機產生，而第十碼為檢查碼，規則如下</a:t>
            </a:r>
            <a:r>
              <a:rPr lang="zh-TW" altLang="zh-TW" sz="2700" dirty="0" smtClean="0"/>
              <a:t>：</a:t>
            </a:r>
            <a:endParaRPr lang="en-US" altLang="zh-TW" sz="2700" dirty="0" smtClean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700" dirty="0"/>
              <a:t>將第一碼英文字母轉換後的數字之個位數乘上</a:t>
            </a:r>
            <a:r>
              <a:rPr lang="en-US" altLang="zh-TW" sz="2700" dirty="0"/>
              <a:t>9</a:t>
            </a:r>
            <a:r>
              <a:rPr lang="zh-TW" altLang="zh-TW" sz="2700" dirty="0"/>
              <a:t>再加上其十</a:t>
            </a:r>
            <a:r>
              <a:rPr lang="zh-TW" altLang="zh-TW" sz="2700" dirty="0" smtClean="0"/>
              <a:t>位數</a:t>
            </a:r>
            <a:endParaRPr lang="zh-TW" altLang="zh-TW" sz="27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700" dirty="0"/>
              <a:t>接著將身分證字號各數字從右到左依次乘</a:t>
            </a:r>
            <a:r>
              <a:rPr lang="en-US" altLang="zh-TW" sz="2700" dirty="0"/>
              <a:t>1</a:t>
            </a:r>
            <a:r>
              <a:rPr lang="zh-TW" altLang="zh-TW" sz="2700" dirty="0"/>
              <a:t>、</a:t>
            </a:r>
            <a:r>
              <a:rPr lang="en-US" altLang="zh-TW" sz="2700" dirty="0"/>
              <a:t>2</a:t>
            </a:r>
            <a:r>
              <a:rPr lang="zh-TW" altLang="zh-TW" sz="2700" dirty="0"/>
              <a:t>、</a:t>
            </a:r>
            <a:r>
              <a:rPr lang="en-US" altLang="zh-TW" sz="2700" dirty="0"/>
              <a:t>3</a:t>
            </a:r>
            <a:r>
              <a:rPr lang="zh-TW" altLang="zh-TW" sz="2700" dirty="0"/>
              <a:t>、</a:t>
            </a:r>
            <a:r>
              <a:rPr lang="en-US" altLang="zh-TW" sz="2700" dirty="0"/>
              <a:t>4…8</a:t>
            </a:r>
            <a:endParaRPr lang="zh-TW" altLang="zh-TW" sz="27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700" dirty="0"/>
              <a:t>求</a:t>
            </a:r>
            <a:r>
              <a:rPr lang="zh-TW" altLang="zh-TW" sz="2700" dirty="0" smtClean="0"/>
              <a:t>出</a:t>
            </a:r>
            <a:r>
              <a:rPr lang="en-US" altLang="zh-TW" sz="2700" dirty="0" smtClean="0"/>
              <a:t>1</a:t>
            </a:r>
            <a:r>
              <a:rPr lang="zh-TW" altLang="zh-TW" sz="2700" dirty="0" smtClean="0"/>
              <a:t>、</a:t>
            </a:r>
            <a:r>
              <a:rPr lang="en-US" altLang="zh-TW" sz="2700" dirty="0" smtClean="0"/>
              <a:t>2</a:t>
            </a:r>
            <a:r>
              <a:rPr lang="zh-TW" altLang="zh-TW" sz="2700" dirty="0" smtClean="0"/>
              <a:t>之</a:t>
            </a:r>
            <a:r>
              <a:rPr lang="zh-TW" altLang="zh-TW" sz="2700" dirty="0"/>
              <a:t>和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700" dirty="0" smtClean="0"/>
              <a:t>將</a:t>
            </a:r>
            <a:r>
              <a:rPr lang="en-US" altLang="zh-TW" sz="2700" dirty="0" smtClean="0"/>
              <a:t>3</a:t>
            </a:r>
            <a:r>
              <a:rPr lang="zh-TW" altLang="zh-TW" sz="2700" dirty="0" smtClean="0"/>
              <a:t>所</a:t>
            </a:r>
            <a:r>
              <a:rPr lang="zh-TW" altLang="zh-TW" sz="2700" dirty="0"/>
              <a:t>求出的數字除以</a:t>
            </a:r>
            <a:r>
              <a:rPr lang="en-US" altLang="zh-TW" sz="2700" dirty="0"/>
              <a:t>10</a:t>
            </a:r>
            <a:r>
              <a:rPr lang="zh-TW" altLang="zh-TW" sz="2700" dirty="0"/>
              <a:t>後之餘數，用</a:t>
            </a:r>
            <a:r>
              <a:rPr lang="en-US" altLang="zh-TW" sz="2700" dirty="0"/>
              <a:t>10</a:t>
            </a:r>
            <a:r>
              <a:rPr lang="zh-TW" altLang="zh-TW" sz="2700" dirty="0"/>
              <a:t>減該餘數，結果就是檢查碼。</a:t>
            </a:r>
            <a:endParaRPr lang="zh-TW" altLang="en-US" sz="27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舉</a:t>
            </a:r>
            <a:r>
              <a:rPr lang="zh-TW" altLang="en-US" dirty="0"/>
              <a:t>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以身分證號碼</a:t>
            </a:r>
            <a:r>
              <a:rPr lang="en-US" altLang="zh-TW" dirty="0" smtClean="0"/>
              <a:t>A12345678</a:t>
            </a:r>
            <a:r>
              <a:rPr lang="zh-TW" altLang="en-US" dirty="0"/>
              <a:t>為</a:t>
            </a:r>
            <a:r>
              <a:rPr lang="zh-TW" altLang="zh-TW" dirty="0" smtClean="0"/>
              <a:t>例：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97" y="3065911"/>
            <a:ext cx="7916015" cy="1147763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97" y="4453313"/>
            <a:ext cx="9546954" cy="9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門票優惠中的數學秘密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3095625"/>
            <a:ext cx="9613861" cy="2840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b="1" dirty="0"/>
              <a:t>我們知道身分證字號的第二碼代表的是性別</a:t>
            </a:r>
            <a:r>
              <a:rPr lang="zh-TW" altLang="zh-TW" sz="3200" b="1" dirty="0" smtClean="0"/>
              <a:t>，</a:t>
            </a:r>
            <a:endParaRPr lang="en-US" altLang="zh-TW" sz="3200" b="1" dirty="0" smtClean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zh-TW" altLang="zh-TW" sz="3200" b="1" dirty="0" smtClean="0"/>
              <a:t>男生</a:t>
            </a:r>
            <a:r>
              <a:rPr lang="zh-TW" altLang="zh-TW" sz="3200" b="1" dirty="0"/>
              <a:t>為</a:t>
            </a:r>
            <a:r>
              <a:rPr lang="en-US" altLang="zh-TW" sz="3200" b="1" dirty="0"/>
              <a:t>1</a:t>
            </a:r>
            <a:r>
              <a:rPr lang="zh-TW" altLang="zh-TW" sz="3200" b="1" dirty="0"/>
              <a:t>，女生為</a:t>
            </a:r>
            <a:r>
              <a:rPr lang="en-US" altLang="zh-TW" sz="3200" b="1" dirty="0"/>
              <a:t>2</a:t>
            </a:r>
            <a:r>
              <a:rPr lang="zh-TW" altLang="zh-TW" sz="3200" b="1" dirty="0"/>
              <a:t>，因此中一碼的機率為</a:t>
            </a:r>
            <a:r>
              <a:rPr lang="en-US" altLang="zh-TW" sz="3200" b="1" dirty="0"/>
              <a:t>100%</a:t>
            </a:r>
            <a:r>
              <a:rPr lang="zh-TW" altLang="zh-TW" sz="3200" b="1" dirty="0"/>
              <a:t>。</a:t>
            </a:r>
            <a:endParaRPr lang="zh-TW" altLang="en-US" sz="32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門票優惠中的數學秘密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409443"/>
            <a:ext cx="9613861" cy="25399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dirty="0" smtClean="0"/>
              <a:t>身分證的第三至第九碼為隨機產生，而第十碼為檢查碼，此碼是依據前八碼數字及英文字母算出，較難分析</a:t>
            </a:r>
            <a:r>
              <a:rPr lang="en-US" altLang="zh-TW" dirty="0"/>
              <a:t>(</a:t>
            </a:r>
            <a:r>
              <a:rPr lang="zh-TW" altLang="zh-TW" dirty="0"/>
              <a:t>複雜度太高</a:t>
            </a:r>
            <a:r>
              <a:rPr lang="en-US" altLang="zh-TW" dirty="0"/>
              <a:t>)</a:t>
            </a:r>
            <a:r>
              <a:rPr lang="zh-TW" altLang="zh-TW" dirty="0"/>
              <a:t>，因此僅以下述兩類</a:t>
            </a:r>
            <a:r>
              <a:rPr lang="zh-TW" altLang="zh-TW" dirty="0" smtClean="0"/>
              <a:t>討論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門票優惠中的數學秘密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220761"/>
            <a:ext cx="9613861" cy="3830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u="sng" dirty="0" smtClean="0">
                <a:solidFill>
                  <a:srgbClr val="FFFF00"/>
                </a:solidFill>
              </a:rPr>
              <a:t>不</a:t>
            </a:r>
            <a:r>
              <a:rPr lang="zh-TW" altLang="zh-TW" u="sng" dirty="0">
                <a:solidFill>
                  <a:srgbClr val="FFFF00"/>
                </a:solidFill>
              </a:rPr>
              <a:t>考慮檢查碼，僅考慮第二至第九碼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zh-TW" dirty="0"/>
              <a:t>以男生為例，若要中兩碼，扣除性別數字碼</a:t>
            </a:r>
            <a:r>
              <a:rPr lang="en-US" altLang="zh-TW" dirty="0"/>
              <a:t>1</a:t>
            </a:r>
            <a:r>
              <a:rPr lang="zh-TW" altLang="zh-TW" dirty="0"/>
              <a:t>後，必須出現</a:t>
            </a:r>
            <a:r>
              <a:rPr lang="en-US" altLang="zh-TW" dirty="0"/>
              <a:t>2</a:t>
            </a:r>
            <a:r>
              <a:rPr lang="zh-TW" altLang="zh-TW" dirty="0"/>
              <a:t>而不出現</a:t>
            </a:r>
            <a:r>
              <a:rPr lang="en-US" altLang="zh-TW" dirty="0"/>
              <a:t>3</a:t>
            </a:r>
            <a:r>
              <a:rPr lang="zh-TW" altLang="zh-TW" dirty="0"/>
              <a:t>或者出現</a:t>
            </a:r>
            <a:r>
              <a:rPr lang="en-US" altLang="zh-TW" dirty="0"/>
              <a:t>3</a:t>
            </a:r>
            <a:r>
              <a:rPr lang="zh-TW" altLang="zh-TW" dirty="0"/>
              <a:t>而不出現</a:t>
            </a:r>
            <a:r>
              <a:rPr lang="en-US" altLang="zh-TW" dirty="0"/>
              <a:t>2</a:t>
            </a:r>
            <a:r>
              <a:rPr lang="zh-TW" altLang="zh-TW" dirty="0"/>
              <a:t>，但出現</a:t>
            </a:r>
            <a:r>
              <a:rPr lang="en-US" altLang="zh-TW" dirty="0"/>
              <a:t>2</a:t>
            </a:r>
            <a:r>
              <a:rPr lang="zh-TW" altLang="zh-TW" dirty="0"/>
              <a:t>而不出現</a:t>
            </a:r>
            <a:r>
              <a:rPr lang="en-US" altLang="zh-TW" dirty="0"/>
              <a:t>3</a:t>
            </a:r>
            <a:r>
              <a:rPr lang="zh-TW" altLang="zh-TW" dirty="0"/>
              <a:t>的機率等於出現</a:t>
            </a:r>
            <a:r>
              <a:rPr lang="en-US" altLang="zh-TW" dirty="0"/>
              <a:t>3</a:t>
            </a:r>
            <a:r>
              <a:rPr lang="zh-TW" altLang="zh-TW" dirty="0"/>
              <a:t>而不出現</a:t>
            </a:r>
            <a:r>
              <a:rPr lang="en-US" altLang="zh-TW" dirty="0"/>
              <a:t>2</a:t>
            </a:r>
            <a:r>
              <a:rPr lang="zh-TW" altLang="zh-TW" dirty="0"/>
              <a:t>的</a:t>
            </a:r>
            <a:r>
              <a:rPr lang="zh-TW" altLang="zh-TW" dirty="0" smtClean="0"/>
              <a:t>機率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新聞標題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0434" y="3528201"/>
            <a:ext cx="9613861" cy="1915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800" b="1" dirty="0"/>
              <a:t>係金</a:t>
            </a:r>
            <a:r>
              <a:rPr lang="en-US" altLang="zh-TW" sz="4800" b="1" dirty="0"/>
              <a:t>A</a:t>
            </a:r>
            <a:r>
              <a:rPr lang="zh-TW" altLang="zh-TW" sz="4800" b="1" dirty="0"/>
              <a:t>！身分證有「</a:t>
            </a:r>
            <a:r>
              <a:rPr lang="en-US" altLang="zh-TW" sz="4800" b="1" dirty="0"/>
              <a:t>3.2.1</a:t>
            </a:r>
            <a:r>
              <a:rPr lang="zh-TW" altLang="zh-TW" sz="4800" b="1" dirty="0"/>
              <a:t>」門票只要</a:t>
            </a:r>
            <a:r>
              <a:rPr lang="en-US" altLang="zh-TW" sz="4800" b="1" dirty="0"/>
              <a:t>30</a:t>
            </a:r>
            <a:r>
              <a:rPr lang="zh-TW" altLang="zh-TW" sz="4800" b="1" dirty="0"/>
              <a:t>元</a:t>
            </a:r>
            <a:r>
              <a:rPr lang="en-US" altLang="zh-TW" sz="4800" b="1" dirty="0"/>
              <a:t>  </a:t>
            </a:r>
            <a:r>
              <a:rPr lang="zh-TW" altLang="zh-TW" sz="4800" b="1" dirty="0"/>
              <a:t>劍湖山：真心不騙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門票優惠中的數學</a:t>
            </a:r>
            <a:r>
              <a:rPr lang="zh-TW" altLang="zh-TW" b="1" dirty="0" smtClean="0"/>
              <a:t>秘密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搭配學習單第八題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80322" y="1915966"/>
                <a:ext cx="6939678" cy="490575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zh-TW" dirty="0" smtClean="0"/>
                  <a:t>而</a:t>
                </a:r>
                <a:r>
                  <a:rPr lang="zh-TW" altLang="zh-TW" dirty="0"/>
                  <a:t>不出現</a:t>
                </a:r>
                <a:r>
                  <a:rPr lang="en-US" altLang="zh-TW" dirty="0"/>
                  <a:t>2</a:t>
                </a:r>
                <a:r>
                  <a:rPr lang="zh-TW" altLang="zh-TW" dirty="0"/>
                  <a:t>的機率</a:t>
                </a:r>
                <a:endParaRPr lang="en-US" altLang="zh-TW" dirty="0"/>
              </a:p>
              <a:p>
                <a:pPr lvl="1">
                  <a:lnSpc>
                    <a:spcPct val="150000"/>
                  </a:lnSpc>
                </a:pPr>
                <a:r>
                  <a:rPr lang="zh-TW" altLang="zh-TW" dirty="0"/>
                  <a:t>因此中兩碼的機率（不考慮檢查碼）為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zh-TW" altLang="zh-TW" i="1">
                        <a:latin typeface="Cambria Math" panose="02040503050406030204" pitchFamily="18" charset="0"/>
                      </a:rPr>
                      <m:t>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52.5%</m:t>
                    </m:r>
                  </m:oMath>
                </a14:m>
                <a:endParaRPr lang="en-US" altLang="zh-TW" dirty="0"/>
              </a:p>
              <a:p>
                <a:pPr lvl="1">
                  <a:lnSpc>
                    <a:spcPct val="150000"/>
                  </a:lnSpc>
                </a:pPr>
                <a:r>
                  <a:rPr lang="zh-TW" altLang="zh-TW" dirty="0"/>
                  <a:t>中三碼（同時出現</a:t>
                </a:r>
                <a:r>
                  <a:rPr lang="en-US" altLang="zh-TW" dirty="0"/>
                  <a:t>2</a:t>
                </a:r>
                <a:r>
                  <a:rPr lang="zh-TW" altLang="zh-TW" dirty="0"/>
                  <a:t>和</a:t>
                </a:r>
                <a:r>
                  <a:rPr lang="en-US" altLang="zh-TW" dirty="0"/>
                  <a:t>3</a:t>
                </a:r>
                <a:r>
                  <a:rPr lang="zh-TW" altLang="zh-TW" dirty="0"/>
                  <a:t>）的機率為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TW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zh-TW" altLang="zh-TW" i="1">
                        <a:latin typeface="Cambria Math" panose="02040503050406030204" pitchFamily="18" charset="0"/>
                      </a:rPr>
                      <m:t>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30.7%</m:t>
                    </m:r>
                  </m:oMath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2" y="1915966"/>
                <a:ext cx="6939678" cy="4905757"/>
              </a:xfrm>
              <a:blipFill>
                <a:blip r:embed="rId2"/>
                <a:stretch>
                  <a:fillRect l="-1582" r="-10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問題與</a:t>
            </a:r>
            <a:r>
              <a:rPr lang="zh-TW" altLang="en-US" dirty="0" smtClean="0"/>
              <a:t>討論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配合學習單三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335241"/>
          </a:xfrm>
        </p:spPr>
        <p:txBody>
          <a:bodyPr/>
          <a:lstStyle/>
          <a:p>
            <a:r>
              <a:rPr lang="zh-TW" altLang="en-US" dirty="0" smtClean="0"/>
              <a:t>第</a:t>
            </a:r>
            <a:r>
              <a:rPr lang="zh-TW" altLang="zh-TW" dirty="0" smtClean="0"/>
              <a:t>三</a:t>
            </a:r>
            <a:r>
              <a:rPr lang="zh-TW" altLang="en-US" dirty="0" smtClean="0"/>
              <a:t>題</a:t>
            </a:r>
            <a:r>
              <a:rPr lang="zh-TW" altLang="zh-TW" dirty="0" smtClean="0"/>
              <a:t>、</a:t>
            </a:r>
            <a:r>
              <a:rPr lang="zh-TW" altLang="zh-TW" dirty="0"/>
              <a:t>任意編造一組身分證字號，這組字號是正確的機率為何</a:t>
            </a:r>
            <a:r>
              <a:rPr lang="en-US" altLang="zh-TW" dirty="0" smtClean="0"/>
              <a:t>?</a:t>
            </a:r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79239" y="3273900"/>
                <a:ext cx="1495922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Ans.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3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39" y="3273900"/>
                <a:ext cx="1495922" cy="803682"/>
              </a:xfrm>
              <a:prstGeom prst="rect">
                <a:avLst/>
              </a:prstGeom>
              <a:blipFill rotWithShape="1">
                <a:blip r:embed="rId2"/>
                <a:stretch>
                  <a:fillRect l="-10612" b="-9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0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問題與</a:t>
            </a:r>
            <a:r>
              <a:rPr lang="zh-TW" altLang="en-US" dirty="0" smtClean="0"/>
              <a:t>討論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配合學習單四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第四題</a:t>
            </a:r>
            <a:r>
              <a:rPr lang="zh-TW" altLang="zh-TW" dirty="0" smtClean="0"/>
              <a:t>、</a:t>
            </a:r>
            <a:r>
              <a:rPr lang="zh-TW" altLang="en-US" dirty="0"/>
              <a:t>張先生的身分證字號為Ｏ</a:t>
            </a:r>
            <a:r>
              <a:rPr lang="en-US" altLang="zh-TW" dirty="0"/>
              <a:t>14675789</a:t>
            </a:r>
            <a:r>
              <a:rPr lang="en-US" altLang="zh-TW" dirty="0">
                <a:latin typeface="+mn-ea"/>
                <a:ea typeface="+mn-ea"/>
              </a:rPr>
              <a:t>□</a:t>
            </a:r>
            <a:r>
              <a:rPr lang="zh-TW" altLang="en-US" dirty="0"/>
              <a:t>，其檢查碼</a:t>
            </a:r>
            <a:r>
              <a:rPr lang="zh-TW" altLang="en-US" dirty="0">
                <a:latin typeface="+mn-ea"/>
                <a:ea typeface="+mn-ea"/>
              </a:rPr>
              <a:t>□</a:t>
            </a:r>
            <a:r>
              <a:rPr lang="zh-TW" altLang="en-US" dirty="0"/>
              <a:t>為何</a:t>
            </a:r>
            <a:r>
              <a:rPr lang="en-US" altLang="zh-TW" dirty="0" smtClean="0"/>
              <a:t>?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943151" y="3337011"/>
                <a:ext cx="102711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3+9</a:t>
                </a:r>
                <a14:m>
                  <m:oMath xmlns:m="http://schemas.openxmlformats.org/officeDocument/2006/math">
                    <m:r>
                      <a:rPr lang="en-US" altLang="zh-TW" sz="2800" b="1" smtClean="0">
                        <a:solidFill>
                          <a:srgbClr val="FFFF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5+8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1+7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4+6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6+5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7+4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5+3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7+2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 smtClean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8+1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 smtClean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9=221</a:t>
                </a:r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51" y="3337011"/>
                <a:ext cx="1027118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246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/>
          <p:cNvSpPr/>
          <p:nvPr/>
        </p:nvSpPr>
        <p:spPr>
          <a:xfrm>
            <a:off x="917273" y="3954676"/>
            <a:ext cx="2552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故檢查碼</a:t>
            </a:r>
            <a:r>
              <a:rPr lang="zh-TW" altLang="en-US" sz="2800" b="1" dirty="0">
                <a:solidFill>
                  <a:srgbClr val="FFFF00"/>
                </a:solidFill>
                <a:latin typeface="+mn-ea"/>
              </a:rPr>
              <a:t>□</a:t>
            </a:r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693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問題與</a:t>
            </a:r>
            <a:r>
              <a:rPr lang="zh-TW" altLang="en-US" dirty="0" smtClean="0"/>
              <a:t>討論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配合學習單五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336873"/>
            <a:ext cx="10049134" cy="3599316"/>
          </a:xfrm>
        </p:spPr>
        <p:txBody>
          <a:bodyPr/>
          <a:lstStyle/>
          <a:p>
            <a:r>
              <a:rPr lang="zh-TW" altLang="en-US" dirty="0" smtClean="0"/>
              <a:t>第</a:t>
            </a:r>
            <a:r>
              <a:rPr lang="zh-TW" altLang="en-US" dirty="0"/>
              <a:t>五</a:t>
            </a:r>
            <a:r>
              <a:rPr lang="zh-TW" altLang="en-US" dirty="0" smtClean="0"/>
              <a:t>題</a:t>
            </a:r>
            <a:r>
              <a:rPr lang="zh-TW" altLang="zh-TW" dirty="0" smtClean="0"/>
              <a:t>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 smtClean="0"/>
              <a:t>若</a:t>
            </a:r>
            <a:r>
              <a:rPr lang="zh-TW" altLang="zh-TW" dirty="0"/>
              <a:t>金門縣的</a:t>
            </a:r>
            <a:r>
              <a:rPr lang="zh-TW" altLang="zh-TW" u="sng" dirty="0"/>
              <a:t>金辰五</a:t>
            </a:r>
            <a:r>
              <a:rPr lang="zh-TW" altLang="zh-TW" dirty="0"/>
              <a:t>先生，從身分證第三碼數字開始為</a:t>
            </a:r>
            <a:r>
              <a:rPr lang="en-US" altLang="zh-TW" dirty="0"/>
              <a:t>2345678</a:t>
            </a:r>
            <a:r>
              <a:rPr lang="zh-TW" altLang="zh-TW" dirty="0"/>
              <a:t>，其檢查碼是哪個數字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951255" y="3692907"/>
            <a:ext cx="5852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u="sng" kern="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金辰五</a:t>
            </a:r>
            <a:r>
              <a:rPr lang="zh-TW" altLang="zh-TW" sz="2800" b="1" kern="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的身分證號碼為</a:t>
            </a:r>
            <a:r>
              <a:rPr lang="en-US" altLang="zh-TW" sz="2800" b="1" kern="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W12345678</a:t>
            </a:r>
            <a:endParaRPr lang="zh-TW" altLang="en-US" sz="28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1001356" y="4434779"/>
                <a:ext cx="92127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b="1" dirty="0">
                    <a:solidFill>
                      <a:srgbClr val="FFFF00"/>
                    </a:solidFill>
                  </a:rPr>
                  <a:t>3+9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</a:rPr>
                  <a:t>2+8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</a:rPr>
                  <a:t>1+7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</a:rPr>
                  <a:t>2+6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</a:rPr>
                  <a:t>3+5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</a:rPr>
                  <a:t>4+4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</a:rPr>
                  <a:t>5+3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</a:rPr>
                  <a:t>6+2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</a:rPr>
                  <a:t>7+1</a:t>
                </a:r>
                <a14:m>
                  <m:oMath xmlns:m="http://schemas.openxmlformats.org/officeDocument/2006/math">
                    <m:r>
                      <a:rPr lang="en-US" altLang="zh-TW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>
                    <a:solidFill>
                      <a:srgbClr val="FFFF00"/>
                    </a:solidFill>
                  </a:rPr>
                  <a:t>8=141</a:t>
                </a:r>
                <a:endParaRPr lang="zh-TW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56" y="4434779"/>
                <a:ext cx="921277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0465" r="-331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/>
          <p:cNvSpPr/>
          <p:nvPr/>
        </p:nvSpPr>
        <p:spPr>
          <a:xfrm>
            <a:off x="951255" y="5048941"/>
            <a:ext cx="2552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故檢查碼</a:t>
            </a:r>
            <a:r>
              <a:rPr lang="zh-TW" altLang="en-US" sz="2800" b="1" dirty="0">
                <a:solidFill>
                  <a:srgbClr val="FFFF00"/>
                </a:solidFill>
                <a:latin typeface="+mn-ea"/>
              </a:rPr>
              <a:t>□</a:t>
            </a:r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23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問題與</a:t>
            </a:r>
            <a:r>
              <a:rPr lang="zh-TW" altLang="en-US" dirty="0" smtClean="0"/>
              <a:t>討論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配合學習單六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第六題</a:t>
            </a:r>
            <a:r>
              <a:rPr lang="zh-TW" altLang="zh-TW" dirty="0" smtClean="0"/>
              <a:t>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王</a:t>
            </a:r>
            <a:r>
              <a:rPr lang="zh-TW" altLang="zh-TW" dirty="0"/>
              <a:t>老師的身分證字號為</a:t>
            </a:r>
            <a:r>
              <a:rPr lang="zh-TW" altLang="zh-TW" dirty="0">
                <a:latin typeface="+mn-ea"/>
                <a:ea typeface="+mn-ea"/>
              </a:rPr>
              <a:t>□</a:t>
            </a:r>
            <a:r>
              <a:rPr lang="en-US" altLang="zh-TW" dirty="0"/>
              <a:t>220904895</a:t>
            </a:r>
            <a:r>
              <a:rPr lang="zh-TW" altLang="zh-TW" dirty="0" smtClean="0"/>
              <a:t>，</a:t>
            </a:r>
            <a:r>
              <a:rPr lang="en-US" altLang="zh-TW" dirty="0" smtClean="0"/>
              <a:t>(</a:t>
            </a:r>
            <a:r>
              <a:rPr lang="zh-TW" altLang="zh-TW" dirty="0">
                <a:latin typeface="+mn-ea"/>
                <a:ea typeface="+mn-ea"/>
              </a:rPr>
              <a:t>□</a:t>
            </a:r>
            <a:r>
              <a:rPr lang="zh-TW" altLang="zh-TW" dirty="0"/>
              <a:t>代表某個英文字母</a:t>
            </a:r>
            <a:r>
              <a:rPr lang="en-US" altLang="zh-TW" dirty="0"/>
              <a:t>)</a:t>
            </a:r>
            <a:r>
              <a:rPr lang="zh-TW" altLang="zh-TW" dirty="0"/>
              <a:t>，試問王老師戶籍登記地為哪個縣市？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04607" y="3571335"/>
            <a:ext cx="10866479" cy="2205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zh-TW" sz="2800" dirty="0">
                <a:solidFill>
                  <a:srgbClr val="FFFF00"/>
                </a:solidFill>
                <a:latin typeface="+mn-ea"/>
                <a:ea typeface="+mn-ea"/>
              </a:rPr>
              <a:t>□</a:t>
            </a:r>
            <a:r>
              <a:rPr lang="zh-TW" altLang="zh-TW" sz="2800" dirty="0">
                <a:solidFill>
                  <a:srgbClr val="FFFF00"/>
                </a:solidFill>
              </a:rPr>
              <a:t>的轉換字元為兩位數字，其中第一位數字為</a:t>
            </a:r>
            <a:r>
              <a:rPr lang="en-US" altLang="zh-TW" sz="2800" dirty="0">
                <a:solidFill>
                  <a:srgbClr val="FFFF00"/>
                </a:solidFill>
              </a:rPr>
              <a:t>1</a:t>
            </a:r>
            <a:r>
              <a:rPr lang="zh-TW" altLang="zh-TW" sz="2800" dirty="0">
                <a:solidFill>
                  <a:srgbClr val="FFFF00"/>
                </a:solidFill>
              </a:rPr>
              <a:t>、</a:t>
            </a:r>
            <a:r>
              <a:rPr lang="en-US" altLang="zh-TW" sz="2800" dirty="0">
                <a:solidFill>
                  <a:srgbClr val="FFFF00"/>
                </a:solidFill>
              </a:rPr>
              <a:t>2</a:t>
            </a:r>
            <a:r>
              <a:rPr lang="zh-TW" altLang="zh-TW" sz="2800" dirty="0">
                <a:solidFill>
                  <a:srgbClr val="FFFF00"/>
                </a:solidFill>
              </a:rPr>
              <a:t>、</a:t>
            </a:r>
            <a:r>
              <a:rPr lang="en-US" altLang="zh-TW" sz="2800" dirty="0" smtClean="0">
                <a:solidFill>
                  <a:srgbClr val="FFFF00"/>
                </a:solidFill>
              </a:rPr>
              <a:t>3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800" dirty="0" smtClean="0">
                <a:solidFill>
                  <a:srgbClr val="FFFF00"/>
                </a:solidFill>
              </a:rPr>
              <a:t>若</a:t>
            </a:r>
            <a:r>
              <a:rPr lang="zh-TW" altLang="zh-TW" sz="2800" dirty="0">
                <a:solidFill>
                  <a:srgbClr val="FFFF00"/>
                </a:solidFill>
              </a:rPr>
              <a:t>第一位數字為</a:t>
            </a:r>
            <a:r>
              <a:rPr lang="en-US" altLang="zh-TW" sz="2800" dirty="0">
                <a:solidFill>
                  <a:srgbClr val="FFFF00"/>
                </a:solidFill>
              </a:rPr>
              <a:t>1</a:t>
            </a:r>
            <a:r>
              <a:rPr lang="zh-TW" altLang="zh-TW" sz="2800" dirty="0">
                <a:solidFill>
                  <a:srgbClr val="FFFF00"/>
                </a:solidFill>
              </a:rPr>
              <a:t>，則第二位數字為</a:t>
            </a:r>
            <a:r>
              <a:rPr lang="en-US" altLang="zh-TW" sz="2800" dirty="0">
                <a:solidFill>
                  <a:srgbClr val="FFFF00"/>
                </a:solidFill>
              </a:rPr>
              <a:t>8   </a:t>
            </a:r>
            <a:r>
              <a:rPr lang="zh-TW" altLang="zh-TW" sz="2800" dirty="0">
                <a:solidFill>
                  <a:srgbClr val="FFFF00"/>
                </a:solidFill>
              </a:rPr>
              <a:t>故戶籍登記地為</a:t>
            </a:r>
            <a:r>
              <a:rPr lang="zh-TW" altLang="zh-TW" sz="2800" dirty="0" smtClean="0">
                <a:solidFill>
                  <a:srgbClr val="FFFF00"/>
                </a:solidFill>
              </a:rPr>
              <a:t>新竹縣</a:t>
            </a:r>
            <a:endParaRPr lang="en-US" altLang="zh-TW" sz="28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800" dirty="0" smtClean="0">
                <a:solidFill>
                  <a:srgbClr val="FFFF00"/>
                </a:solidFill>
              </a:rPr>
              <a:t>若</a:t>
            </a:r>
            <a:r>
              <a:rPr lang="zh-TW" altLang="zh-TW" sz="2800" dirty="0">
                <a:solidFill>
                  <a:srgbClr val="FFFF00"/>
                </a:solidFill>
              </a:rPr>
              <a:t>第一位數字為</a:t>
            </a:r>
            <a:r>
              <a:rPr lang="en-US" altLang="zh-TW" sz="2800" dirty="0">
                <a:solidFill>
                  <a:srgbClr val="FFFF00"/>
                </a:solidFill>
              </a:rPr>
              <a:t>2</a:t>
            </a:r>
            <a:r>
              <a:rPr lang="zh-TW" altLang="zh-TW" sz="2800" dirty="0">
                <a:solidFill>
                  <a:srgbClr val="FFFF00"/>
                </a:solidFill>
              </a:rPr>
              <a:t>，則第二位數字為</a:t>
            </a:r>
            <a:r>
              <a:rPr lang="en-US" altLang="zh-TW" sz="2800" dirty="0">
                <a:solidFill>
                  <a:srgbClr val="FFFF00"/>
                </a:solidFill>
              </a:rPr>
              <a:t>9   </a:t>
            </a:r>
            <a:r>
              <a:rPr lang="zh-TW" altLang="zh-TW" sz="2800" dirty="0">
                <a:solidFill>
                  <a:srgbClr val="FFFF00"/>
                </a:solidFill>
              </a:rPr>
              <a:t>故戶籍登記地為臺東</a:t>
            </a:r>
            <a:r>
              <a:rPr lang="zh-TW" altLang="zh-TW" sz="2800" dirty="0" smtClean="0">
                <a:solidFill>
                  <a:srgbClr val="FFFF00"/>
                </a:solidFill>
              </a:rPr>
              <a:t>縣</a:t>
            </a:r>
            <a:endParaRPr lang="en-US" altLang="zh-TW" sz="28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800" dirty="0" smtClean="0">
                <a:solidFill>
                  <a:srgbClr val="FFFF00"/>
                </a:solidFill>
              </a:rPr>
              <a:t>若</a:t>
            </a:r>
            <a:r>
              <a:rPr lang="zh-TW" altLang="zh-TW" sz="2800" dirty="0">
                <a:solidFill>
                  <a:srgbClr val="FFFF00"/>
                </a:solidFill>
              </a:rPr>
              <a:t>第一位數字為</a:t>
            </a:r>
            <a:r>
              <a:rPr lang="en-US" altLang="zh-TW" sz="2800" dirty="0">
                <a:solidFill>
                  <a:srgbClr val="FFFF00"/>
                </a:solidFill>
              </a:rPr>
              <a:t>3</a:t>
            </a:r>
            <a:r>
              <a:rPr lang="zh-TW" altLang="zh-TW" sz="2800" dirty="0">
                <a:solidFill>
                  <a:srgbClr val="FFFF00"/>
                </a:solidFill>
              </a:rPr>
              <a:t>，則第二位數字為</a:t>
            </a:r>
            <a:r>
              <a:rPr lang="en-US" altLang="zh-TW" sz="2800" dirty="0">
                <a:solidFill>
                  <a:srgbClr val="FFFF00"/>
                </a:solidFill>
              </a:rPr>
              <a:t>0   </a:t>
            </a:r>
            <a:r>
              <a:rPr lang="zh-TW" altLang="zh-TW" sz="2800" dirty="0">
                <a:solidFill>
                  <a:srgbClr val="FFFF00"/>
                </a:solidFill>
              </a:rPr>
              <a:t>故戶籍登記地為澎湖縣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問題與</a:t>
            </a:r>
            <a:r>
              <a:rPr lang="zh-TW" altLang="en-US" dirty="0" smtClean="0"/>
              <a:t>討論</a:t>
            </a:r>
            <a:r>
              <a:rPr lang="en-US" altLang="zh-TW" dirty="0"/>
              <a:t>(</a:t>
            </a:r>
            <a:r>
              <a:rPr lang="zh-TW" altLang="en-US" dirty="0"/>
              <a:t>配合學習</a:t>
            </a:r>
            <a:r>
              <a:rPr lang="zh-TW" altLang="en-US" dirty="0" smtClean="0"/>
              <a:t>單七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873" y="1900765"/>
            <a:ext cx="9613861" cy="213936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TW" altLang="en-US" dirty="0" smtClean="0"/>
              <a:t>第七題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 smtClean="0"/>
              <a:t>有</a:t>
            </a:r>
            <a:r>
              <a:rPr lang="zh-TW" altLang="zh-TW" dirty="0"/>
              <a:t>一組身分證字號</a:t>
            </a:r>
            <a:r>
              <a:rPr lang="en-US" altLang="zh-TW" dirty="0"/>
              <a:t>F123855</a:t>
            </a:r>
            <a:r>
              <a:rPr lang="zh-TW" altLang="zh-TW" dirty="0"/>
              <a:t>○</a:t>
            </a:r>
            <a:r>
              <a:rPr lang="zh-TW" altLang="zh-TW" dirty="0" smtClean="0">
                <a:latin typeface="+mn-ea"/>
                <a:ea typeface="+mn-ea"/>
              </a:rPr>
              <a:t>□</a:t>
            </a:r>
            <a:r>
              <a:rPr lang="zh-TW" altLang="zh-TW" dirty="0">
                <a:latin typeface="+mn-ea"/>
              </a:rPr>
              <a:t> </a:t>
            </a:r>
            <a:r>
              <a:rPr lang="en-US" altLang="zh-TW" dirty="0" smtClean="0"/>
              <a:t>4</a:t>
            </a:r>
            <a:r>
              <a:rPr lang="zh-TW" altLang="zh-TW" dirty="0"/>
              <a:t>，請問</a:t>
            </a:r>
            <a:r>
              <a:rPr lang="zh-TW" altLang="zh-TW" dirty="0" smtClean="0"/>
              <a:t>○</a:t>
            </a:r>
            <a:r>
              <a:rPr lang="zh-TW" altLang="zh-TW" dirty="0" smtClean="0">
                <a:latin typeface="+mn-ea"/>
                <a:ea typeface="+mn-ea"/>
              </a:rPr>
              <a:t>□</a:t>
            </a:r>
            <a:r>
              <a:rPr lang="zh-TW" altLang="zh-TW" dirty="0" smtClean="0"/>
              <a:t>共有</a:t>
            </a:r>
            <a:r>
              <a:rPr lang="zh-TW" altLang="zh-TW" dirty="0"/>
              <a:t>那些可能</a:t>
            </a:r>
            <a:r>
              <a:rPr lang="zh-TW" altLang="zh-TW" dirty="0" smtClean="0"/>
              <a:t>的組合</a:t>
            </a:r>
            <a:r>
              <a:rPr lang="en-US" altLang="zh-TW" dirty="0" smtClean="0"/>
              <a:t>(</a:t>
            </a:r>
            <a:r>
              <a:rPr lang="zh-TW" altLang="zh-TW" dirty="0" smtClean="0"/>
              <a:t>○與</a:t>
            </a:r>
            <a:r>
              <a:rPr lang="zh-TW" altLang="zh-TW" dirty="0">
                <a:latin typeface="+mn-ea"/>
                <a:ea typeface="+mn-ea"/>
              </a:rPr>
              <a:t>□</a:t>
            </a:r>
            <a:r>
              <a:rPr lang="zh-TW" altLang="zh-TW" dirty="0"/>
              <a:t>分別代表一個阿拉伯數字</a:t>
            </a:r>
            <a:r>
              <a:rPr lang="en-US" altLang="zh-TW" dirty="0"/>
              <a:t>)</a:t>
            </a:r>
            <a:r>
              <a:rPr lang="zh-TW" altLang="zh-TW" dirty="0"/>
              <a:t>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 txBox="1">
                <a:spLocks/>
              </p:cNvSpPr>
              <p:nvPr/>
            </p:nvSpPr>
            <p:spPr>
              <a:xfrm>
                <a:off x="844223" y="3919926"/>
                <a:ext cx="9613861" cy="29828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1" kern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1" kern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1" kern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FF00"/>
                    </a:solidFill>
                  </a:rPr>
                  <a:t>1+9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</a:rPr>
                  <a:t>5+8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</a:rPr>
                  <a:t>1+7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</a:rPr>
                  <a:t>2+6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</a:rPr>
                  <a:t>3+5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</a:rPr>
                  <a:t>8+4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</a:rPr>
                  <a:t>5+3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</a:rPr>
                  <a:t>5+2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TW" altLang="en-US" dirty="0">
                    <a:solidFill>
                      <a:srgbClr val="FFFF00"/>
                    </a:solidFill>
                  </a:rPr>
                  <a:t>Ｏ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+1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>
                    <a:solidFill>
                      <a:srgbClr val="FFFF00"/>
                    </a:solidFill>
                    <a:latin typeface="+mn-ea"/>
                    <a:ea typeface="+mn-ea"/>
                  </a:rPr>
                  <a:t>□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=10s+6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FF00"/>
                    </a:solidFill>
                  </a:rPr>
                  <a:t>161+2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TW" altLang="en-US" dirty="0">
                    <a:solidFill>
                      <a:srgbClr val="FFFF00"/>
                    </a:solidFill>
                  </a:rPr>
                  <a:t>Ｏ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+1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 smtClean="0">
                    <a:solidFill>
                      <a:srgbClr val="FFFF00"/>
                    </a:solidFill>
                    <a:latin typeface="+mn-ea"/>
                    <a:ea typeface="+mn-ea"/>
                  </a:rPr>
                  <a:t>□</a:t>
                </a:r>
                <a:r>
                  <a:rPr lang="en-US" altLang="zh-TW" dirty="0" smtClean="0">
                    <a:solidFill>
                      <a:srgbClr val="FFFF00"/>
                    </a:solidFill>
                  </a:rPr>
                  <a:t>=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10s+6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FF00"/>
                    </a:solidFill>
                    <a:latin typeface="+mn-ea"/>
                    <a:ea typeface="+mn-ea"/>
                  </a:rPr>
                  <a:t>□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的可能為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1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、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3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、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5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、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7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、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9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dirty="0" smtClean="0">
                    <a:solidFill>
                      <a:srgbClr val="FFFF00"/>
                    </a:solidFill>
                  </a:rPr>
                  <a:t>若</a:t>
                </a:r>
                <a:r>
                  <a:rPr lang="zh-TW" altLang="en-US" dirty="0">
                    <a:solidFill>
                      <a:srgbClr val="FFFF00"/>
                    </a:solidFill>
                    <a:latin typeface="+mn-ea"/>
                    <a:ea typeface="+mn-ea"/>
                  </a:rPr>
                  <a:t>□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=1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，則Ｏ可為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2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或</a:t>
                </a:r>
                <a:r>
                  <a:rPr lang="en-US" altLang="zh-TW" dirty="0" smtClean="0">
                    <a:solidFill>
                      <a:srgbClr val="FFFF00"/>
                    </a:solidFill>
                  </a:rPr>
                  <a:t>7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dirty="0" smtClean="0">
                    <a:solidFill>
                      <a:srgbClr val="FFFF00"/>
                    </a:solidFill>
                  </a:rPr>
                  <a:t>若</a:t>
                </a:r>
                <a:r>
                  <a:rPr lang="zh-TW" altLang="en-US" dirty="0">
                    <a:solidFill>
                      <a:srgbClr val="FFFF00"/>
                    </a:solidFill>
                    <a:latin typeface="+mn-ea"/>
                    <a:ea typeface="+mn-ea"/>
                  </a:rPr>
                  <a:t>□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=3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，則Ｏ可為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1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或</a:t>
                </a:r>
                <a:r>
                  <a:rPr lang="en-US" altLang="zh-TW" dirty="0" smtClean="0">
                    <a:solidFill>
                      <a:srgbClr val="FFFF00"/>
                    </a:solidFill>
                  </a:rPr>
                  <a:t>6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dirty="0" smtClean="0">
                    <a:solidFill>
                      <a:srgbClr val="FFFF00"/>
                    </a:solidFill>
                  </a:rPr>
                  <a:t>若</a:t>
                </a:r>
                <a:r>
                  <a:rPr lang="zh-TW" altLang="en-US" dirty="0">
                    <a:solidFill>
                      <a:srgbClr val="FFFF00"/>
                    </a:solidFill>
                    <a:latin typeface="+mn-ea"/>
                    <a:ea typeface="+mn-ea"/>
                  </a:rPr>
                  <a:t>□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=5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，則Ｏ可為</a:t>
                </a:r>
                <a:r>
                  <a:rPr lang="en-US" altLang="zh-TW" dirty="0">
                    <a:solidFill>
                      <a:srgbClr val="FFFF00"/>
                    </a:solidFill>
                  </a:rPr>
                  <a:t>0</a:t>
                </a:r>
                <a:r>
                  <a:rPr lang="zh-TW" altLang="en-US" dirty="0">
                    <a:solidFill>
                      <a:srgbClr val="FFFF00"/>
                    </a:solidFill>
                  </a:rPr>
                  <a:t>或</a:t>
                </a:r>
                <a:r>
                  <a:rPr lang="en-US" altLang="zh-TW" dirty="0" smtClean="0">
                    <a:solidFill>
                      <a:srgbClr val="FFFF00"/>
                    </a:solidFill>
                  </a:rPr>
                  <a:t>5</a:t>
                </a:r>
              </a:p>
            </p:txBody>
          </p:sp>
        </mc:Choice>
        <mc:Fallback xmlns="">
          <p:sp>
            <p:nvSpPr>
              <p:cNvPr id="5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23" y="3919926"/>
                <a:ext cx="9613861" cy="2982807"/>
              </a:xfrm>
              <a:prstGeom prst="rect">
                <a:avLst/>
              </a:prstGeom>
              <a:blipFill rotWithShape="1">
                <a:blip r:embed="rId2"/>
                <a:stretch>
                  <a:fillRect l="-951" t="-2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4764656" y="426521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400" b="1" dirty="0">
                <a:solidFill>
                  <a:srgbClr val="FFFF00"/>
                </a:solidFill>
                <a:latin typeface="+mn-ea"/>
              </a:rPr>
              <a:t>□</a:t>
            </a:r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=7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，則Ｏ可為</a:t>
            </a:r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400" b="1" dirty="0">
                <a:solidFill>
                  <a:srgbClr val="FFFF00"/>
                </a:solidFill>
                <a:latin typeface="+mn-ea"/>
              </a:rPr>
              <a:t>□</a:t>
            </a:r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=9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，則Ｏ可為</a:t>
            </a:r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583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問題與</a:t>
            </a:r>
            <a:r>
              <a:rPr lang="zh-TW" altLang="en-US" dirty="0" smtClean="0"/>
              <a:t>討論</a:t>
            </a:r>
            <a:r>
              <a:rPr lang="en-US" altLang="zh-TW" dirty="0"/>
              <a:t>(</a:t>
            </a:r>
            <a:r>
              <a:rPr lang="zh-TW" altLang="en-US" dirty="0"/>
              <a:t>配合學習</a:t>
            </a:r>
            <a:r>
              <a:rPr lang="zh-TW" altLang="en-US" dirty="0" smtClean="0"/>
              <a:t>單八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873" y="1900765"/>
            <a:ext cx="10984122" cy="213936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TW" altLang="en-US" dirty="0" smtClean="0"/>
              <a:t>第八題</a:t>
            </a:r>
            <a:r>
              <a:rPr lang="zh-TW" altLang="en-US" dirty="0"/>
              <a:t>，</a:t>
            </a:r>
            <a:r>
              <a:rPr lang="zh-TW" altLang="en-US" dirty="0" smtClean="0"/>
              <a:t>若檢查碼視為隨機，有一天周老師利用連假前往劍湖山，她花</a:t>
            </a:r>
            <a:r>
              <a:rPr lang="en-US" altLang="zh-TW" dirty="0" smtClean="0"/>
              <a:t>30</a:t>
            </a:r>
            <a:r>
              <a:rPr lang="zh-TW" altLang="en-US" dirty="0" smtClean="0"/>
              <a:t>元門票費用的機率為何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44223" y="3429000"/>
            <a:ext cx="9746612" cy="3473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rgbClr val="FFFF00"/>
                </a:solidFill>
              </a:rPr>
              <a:t>周老師為女性的狀況下，若要中兩碼，除了性別數字</a:t>
            </a:r>
            <a:r>
              <a:rPr lang="en-US" altLang="zh-TW" dirty="0" smtClean="0">
                <a:solidFill>
                  <a:srgbClr val="FFFF00"/>
                </a:solidFill>
              </a:rPr>
              <a:t>2</a:t>
            </a:r>
            <a:r>
              <a:rPr lang="zh-TW" altLang="en-US" dirty="0" smtClean="0">
                <a:solidFill>
                  <a:srgbClr val="FFFF00"/>
                </a:solidFill>
              </a:rPr>
              <a:t>以外，剩餘的</a:t>
            </a:r>
            <a:r>
              <a:rPr lang="en-US" altLang="zh-TW" dirty="0" smtClean="0">
                <a:solidFill>
                  <a:srgbClr val="FFFF00"/>
                </a:solidFill>
              </a:rPr>
              <a:t>8</a:t>
            </a:r>
            <a:r>
              <a:rPr lang="zh-TW" altLang="en-US" dirty="0" smtClean="0">
                <a:solidFill>
                  <a:srgbClr val="FFFF00"/>
                </a:solidFill>
              </a:rPr>
              <a:t>碼需要再中</a:t>
            </a:r>
            <a:r>
              <a:rPr lang="en-US" altLang="zh-TW" dirty="0" smtClean="0">
                <a:solidFill>
                  <a:srgbClr val="FFFF00"/>
                </a:solidFill>
              </a:rPr>
              <a:t>1</a:t>
            </a:r>
            <a:r>
              <a:rPr lang="zh-TW" altLang="en-US" dirty="0" smtClean="0">
                <a:solidFill>
                  <a:srgbClr val="FFFF00"/>
                </a:solidFill>
              </a:rPr>
              <a:t>碼。</a:t>
            </a:r>
            <a:r>
              <a:rPr lang="en-US" altLang="zh-TW" dirty="0" smtClean="0">
                <a:solidFill>
                  <a:srgbClr val="FFFF00"/>
                </a:solidFill>
              </a:rPr>
              <a:t>(</a:t>
            </a:r>
            <a:r>
              <a:rPr lang="zh-TW" altLang="en-US" dirty="0" smtClean="0">
                <a:solidFill>
                  <a:srgbClr val="FFFF00"/>
                </a:solidFill>
              </a:rPr>
              <a:t>出現</a:t>
            </a:r>
            <a:r>
              <a:rPr lang="en-US" altLang="zh-TW" dirty="0" smtClean="0">
                <a:solidFill>
                  <a:srgbClr val="FFFF00"/>
                </a:solidFill>
              </a:rPr>
              <a:t>1</a:t>
            </a:r>
            <a:r>
              <a:rPr lang="zh-TW" altLang="en-US" dirty="0" smtClean="0">
                <a:solidFill>
                  <a:srgbClr val="FFFF00"/>
                </a:solidFill>
              </a:rPr>
              <a:t>不出現</a:t>
            </a:r>
            <a:r>
              <a:rPr lang="en-US" altLang="zh-TW" dirty="0" smtClean="0">
                <a:solidFill>
                  <a:srgbClr val="FFFF00"/>
                </a:solidFill>
              </a:rPr>
              <a:t>3 or </a:t>
            </a:r>
            <a:r>
              <a:rPr lang="zh-TW" altLang="en-US" dirty="0" smtClean="0">
                <a:solidFill>
                  <a:srgbClr val="FFFF00"/>
                </a:solidFill>
              </a:rPr>
              <a:t>出現</a:t>
            </a:r>
            <a:r>
              <a:rPr lang="en-US" altLang="zh-TW" dirty="0" smtClean="0">
                <a:solidFill>
                  <a:srgbClr val="FFFF00"/>
                </a:solidFill>
              </a:rPr>
              <a:t>3</a:t>
            </a:r>
            <a:r>
              <a:rPr lang="zh-TW" altLang="en-US" dirty="0" smtClean="0">
                <a:solidFill>
                  <a:srgbClr val="FFFF00"/>
                </a:solidFill>
              </a:rPr>
              <a:t>不出現</a:t>
            </a:r>
            <a:r>
              <a:rPr lang="en-US" altLang="zh-TW" dirty="0" smtClean="0">
                <a:solidFill>
                  <a:srgbClr val="FFFF00"/>
                </a:solidFill>
              </a:rPr>
              <a:t>1)</a:t>
            </a:r>
            <a:r>
              <a:rPr lang="zh-TW" altLang="en-US" dirty="0" smtClean="0">
                <a:solidFill>
                  <a:srgbClr val="FFFF00"/>
                </a:solidFill>
              </a:rPr>
              <a:t>因此中兩碼的機率為</a:t>
            </a:r>
            <a:endParaRPr lang="en-US" altLang="zh-TW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dministrator\AppData\Local\LINE\Cache\tmp\15613422218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66"/>
          <a:stretch/>
        </p:blipFill>
        <p:spPr bwMode="auto">
          <a:xfrm>
            <a:off x="984820" y="4821868"/>
            <a:ext cx="218948" cy="11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AppData\Local\LINE\Cache\tmp\15613422218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r="58801"/>
          <a:stretch/>
        </p:blipFill>
        <p:spPr bwMode="auto">
          <a:xfrm>
            <a:off x="1203765" y="4821868"/>
            <a:ext cx="2569579" cy="11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AppData\Local\LINE\Cache\tmp\15613422218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8" t="1020" r="30794" b="-1020"/>
          <a:stretch/>
        </p:blipFill>
        <p:spPr bwMode="auto">
          <a:xfrm>
            <a:off x="3775271" y="4823796"/>
            <a:ext cx="1907899" cy="11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AppData\Local\LINE\Cache\tmp\15613422218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8" t="1020" r="2929" b="-1020"/>
          <a:stretch/>
        </p:blipFill>
        <p:spPr bwMode="auto">
          <a:xfrm>
            <a:off x="5683168" y="4823819"/>
            <a:ext cx="1863525" cy="11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5" y="2779612"/>
            <a:ext cx="12685485" cy="1298776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113309" y="2901336"/>
            <a:ext cx="12124887" cy="1055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6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課程到此結束！</a:t>
            </a:r>
            <a:endParaRPr lang="zh-TW" altLang="en-US" sz="6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8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新聞內</a:t>
            </a:r>
            <a:r>
              <a:rPr lang="zh-TW" altLang="en-US" dirty="0"/>
              <a:t>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220760"/>
            <a:ext cx="7954721" cy="4397757"/>
          </a:xfrm>
        </p:spPr>
        <p:txBody>
          <a:bodyPr>
            <a:normAutofit/>
          </a:bodyPr>
          <a:lstStyle/>
          <a:p>
            <a:r>
              <a:rPr lang="zh-TW" altLang="zh-TW" dirty="0"/>
              <a:t>劍湖山世界於</a:t>
            </a:r>
            <a:r>
              <a:rPr lang="en-US" altLang="zh-TW" dirty="0"/>
              <a:t>3</a:t>
            </a:r>
            <a:r>
              <a:rPr lang="zh-TW" altLang="zh-TW" dirty="0"/>
              <a:t>月</a:t>
            </a:r>
            <a:r>
              <a:rPr lang="en-US" altLang="zh-TW" dirty="0"/>
              <a:t>26</a:t>
            </a:r>
            <a:r>
              <a:rPr lang="zh-TW" altLang="zh-TW" dirty="0"/>
              <a:t>日在臉書粉絲專頁公布「兒童節連假優惠活動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r>
              <a:rPr lang="zh-TW" altLang="zh-TW" dirty="0" smtClean="0"/>
              <a:t>只要</a:t>
            </a:r>
            <a:r>
              <a:rPr lang="zh-TW" altLang="zh-TW" dirty="0"/>
              <a:t>身分證號碼中含有「</a:t>
            </a:r>
            <a:r>
              <a:rPr lang="en-US" altLang="zh-TW" dirty="0"/>
              <a:t>1</a:t>
            </a:r>
            <a:r>
              <a:rPr lang="zh-TW" altLang="zh-TW" dirty="0"/>
              <a:t>」、「</a:t>
            </a:r>
            <a:r>
              <a:rPr lang="en-US" altLang="zh-TW" dirty="0"/>
              <a:t>2</a:t>
            </a:r>
            <a:r>
              <a:rPr lang="zh-TW" altLang="zh-TW" dirty="0"/>
              <a:t>」、「</a:t>
            </a:r>
            <a:r>
              <a:rPr lang="en-US" altLang="zh-TW" dirty="0"/>
              <a:t>3</a:t>
            </a:r>
            <a:r>
              <a:rPr lang="zh-TW" altLang="zh-TW" dirty="0"/>
              <a:t>」者，於</a:t>
            </a:r>
            <a:r>
              <a:rPr lang="en-US" altLang="zh-TW" dirty="0"/>
              <a:t>4</a:t>
            </a:r>
            <a:r>
              <a:rPr lang="zh-TW" altLang="zh-TW" dirty="0"/>
              <a:t>月</a:t>
            </a:r>
            <a:r>
              <a:rPr lang="en-US" altLang="zh-TW" dirty="0"/>
              <a:t>1</a:t>
            </a:r>
            <a:r>
              <a:rPr lang="zh-TW" altLang="zh-TW" dirty="0"/>
              <a:t>日至</a:t>
            </a:r>
            <a:r>
              <a:rPr lang="en-US" altLang="zh-TW" dirty="0"/>
              <a:t>4</a:t>
            </a:r>
            <a:r>
              <a:rPr lang="zh-TW" altLang="zh-TW" dirty="0"/>
              <a:t>日的兒童、清明連續假期期間至劍湖山世界遊玩，入</a:t>
            </a:r>
            <a:r>
              <a:rPr lang="zh-TW" altLang="zh-TW" dirty="0" smtClean="0"/>
              <a:t>門票</a:t>
            </a:r>
            <a:r>
              <a:rPr lang="zh-TW" altLang="en-US" dirty="0" smtClean="0"/>
              <a:t>都有優惠</a:t>
            </a:r>
            <a:endParaRPr lang="en-US" altLang="zh-TW" dirty="0" smtClean="0"/>
          </a:p>
          <a:p>
            <a:r>
              <a:rPr lang="zh-TW" altLang="zh-TW" dirty="0" smtClean="0"/>
              <a:t>只要</a:t>
            </a:r>
            <a:r>
              <a:rPr lang="zh-TW" altLang="zh-TW" dirty="0"/>
              <a:t>查對身分證號碼，</a:t>
            </a:r>
            <a:r>
              <a:rPr lang="zh-TW" altLang="zh-TW" b="1" dirty="0"/>
              <a:t>含有「</a:t>
            </a:r>
            <a:r>
              <a:rPr lang="en-US" altLang="zh-TW" b="1" dirty="0"/>
              <a:t>1</a:t>
            </a:r>
            <a:r>
              <a:rPr lang="zh-TW" altLang="zh-TW" b="1" dirty="0"/>
              <a:t>」、「</a:t>
            </a:r>
            <a:r>
              <a:rPr lang="en-US" altLang="zh-TW" b="1" dirty="0"/>
              <a:t>2</a:t>
            </a:r>
            <a:r>
              <a:rPr lang="zh-TW" altLang="zh-TW" b="1" dirty="0"/>
              <a:t>」、「</a:t>
            </a:r>
            <a:r>
              <a:rPr lang="en-US" altLang="zh-TW" b="1" dirty="0"/>
              <a:t>3</a:t>
            </a:r>
            <a:r>
              <a:rPr lang="zh-TW" altLang="zh-TW" b="1" dirty="0"/>
              <a:t>」且不限連號</a:t>
            </a:r>
            <a:r>
              <a:rPr lang="zh-TW" altLang="zh-TW" b="1" dirty="0" smtClean="0"/>
              <a:t>順序</a:t>
            </a:r>
            <a:endParaRPr lang="en-US" altLang="zh-TW" b="1" dirty="0" smtClean="0"/>
          </a:p>
          <a:p>
            <a:pPr lvl="1"/>
            <a:r>
              <a:rPr lang="zh-TW" altLang="zh-TW" b="1" dirty="0" smtClean="0"/>
              <a:t>中</a:t>
            </a:r>
            <a:r>
              <a:rPr lang="en-US" altLang="zh-TW" b="1" dirty="0"/>
              <a:t>1</a:t>
            </a:r>
            <a:r>
              <a:rPr lang="zh-TW" altLang="zh-TW" b="1" dirty="0"/>
              <a:t>碼門票特價</a:t>
            </a:r>
            <a:r>
              <a:rPr lang="en-US" altLang="zh-TW" b="1" dirty="0"/>
              <a:t>399</a:t>
            </a:r>
            <a:r>
              <a:rPr lang="zh-TW" altLang="zh-TW" b="1" dirty="0" smtClean="0"/>
              <a:t>元</a:t>
            </a:r>
            <a:endParaRPr lang="en-US" altLang="zh-TW" b="1" dirty="0" smtClean="0"/>
          </a:p>
          <a:p>
            <a:pPr lvl="1"/>
            <a:r>
              <a:rPr lang="zh-TW" altLang="zh-TW" b="1" dirty="0" smtClean="0"/>
              <a:t>中</a:t>
            </a:r>
            <a:r>
              <a:rPr lang="en-US" altLang="zh-TW" b="1" dirty="0"/>
              <a:t>2</a:t>
            </a:r>
            <a:r>
              <a:rPr lang="zh-TW" altLang="zh-TW" b="1" dirty="0"/>
              <a:t>碼門票特價</a:t>
            </a:r>
            <a:r>
              <a:rPr lang="en-US" altLang="zh-TW" b="1" dirty="0"/>
              <a:t>299</a:t>
            </a:r>
            <a:r>
              <a:rPr lang="zh-TW" altLang="zh-TW" b="1" dirty="0" smtClean="0"/>
              <a:t>元</a:t>
            </a:r>
            <a:endParaRPr lang="en-US" altLang="zh-TW" b="1" dirty="0" smtClean="0"/>
          </a:p>
          <a:p>
            <a:pPr lvl="1"/>
            <a:r>
              <a:rPr lang="en-US" altLang="zh-TW" b="1" dirty="0" smtClean="0"/>
              <a:t>3</a:t>
            </a:r>
            <a:r>
              <a:rPr lang="zh-TW" altLang="zh-TW" b="1" dirty="0"/>
              <a:t>碼全中門票特價</a:t>
            </a:r>
            <a:r>
              <a:rPr lang="en-US" altLang="zh-TW" b="1" dirty="0"/>
              <a:t>30</a:t>
            </a:r>
            <a:r>
              <a:rPr lang="zh-TW" altLang="zh-TW" b="1" dirty="0"/>
              <a:t>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40" y="2153677"/>
            <a:ext cx="3081284" cy="4393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9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63089" y="3174521"/>
            <a:ext cx="9613861" cy="2761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dirty="0" smtClean="0"/>
              <a:t>多少比例的民眾可以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享受到</a:t>
            </a:r>
            <a:r>
              <a:rPr lang="en-US" altLang="zh-TW" sz="4800" dirty="0" smtClean="0"/>
              <a:t>30</a:t>
            </a:r>
            <a:r>
              <a:rPr lang="zh-TW" altLang="en-US" sz="4800" dirty="0" smtClean="0"/>
              <a:t>元的優惠價格？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16" y="2124649"/>
            <a:ext cx="3081284" cy="4393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2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4196" y="3543299"/>
            <a:ext cx="9613861" cy="2373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400" dirty="0"/>
              <a:t>先來看身分證的歷史故事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日治時期的檜木身分證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2108" t="3593" r="3304" b="1732"/>
          <a:stretch/>
        </p:blipFill>
        <p:spPr>
          <a:xfrm>
            <a:off x="1566168" y="2094301"/>
            <a:ext cx="3683481" cy="4416723"/>
          </a:xfrm>
          <a:prstGeom prst="rect">
            <a:avLst/>
          </a:prstGeom>
        </p:spPr>
      </p:pic>
      <p:pic>
        <p:nvPicPr>
          <p:cNvPr id="8" name="內容版面配置區 5"/>
          <p:cNvPicPr>
            <a:picLocks/>
          </p:cNvPicPr>
          <p:nvPr/>
        </p:nvPicPr>
        <p:blipFill rotWithShape="1">
          <a:blip r:embed="rId4"/>
          <a:srcRect l="4418" t="2319" r="3471" b="3280"/>
          <a:stretch/>
        </p:blipFill>
        <p:spPr bwMode="auto">
          <a:xfrm>
            <a:off x="5885572" y="2094301"/>
            <a:ext cx="3338390" cy="4416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06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民國</a:t>
            </a:r>
            <a:r>
              <a:rPr lang="en-US" altLang="zh-TW" dirty="0"/>
              <a:t>35</a:t>
            </a:r>
            <a:r>
              <a:rPr lang="zh-TW" altLang="zh-TW" dirty="0" smtClean="0"/>
              <a:t>年頒發第</a:t>
            </a:r>
            <a:r>
              <a:rPr lang="zh-TW" altLang="zh-TW" dirty="0"/>
              <a:t>一代身分證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證件採雙頁折疊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2565" t="2516" b="5975"/>
          <a:stretch/>
        </p:blipFill>
        <p:spPr bwMode="auto">
          <a:xfrm>
            <a:off x="190680" y="2921857"/>
            <a:ext cx="5429069" cy="3676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4"/>
          <a:srcRect l="2564" t="6912" r="4952" b="3986"/>
          <a:stretch/>
        </p:blipFill>
        <p:spPr bwMode="auto">
          <a:xfrm>
            <a:off x="5905500" y="2867580"/>
            <a:ext cx="5978106" cy="3676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橢圓 6"/>
          <p:cNvSpPr/>
          <p:nvPr/>
        </p:nvSpPr>
        <p:spPr>
          <a:xfrm>
            <a:off x="1209675" y="4853692"/>
            <a:ext cx="1828800" cy="1750884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3038474" y="2282596"/>
            <a:ext cx="7541459" cy="2637570"/>
          </a:xfrm>
          <a:prstGeom prst="wedgeRoundRectCallout">
            <a:avLst>
              <a:gd name="adj1" fmla="val -53984"/>
              <a:gd name="adj2" fmla="val 81631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指紋符號 以</a:t>
            </a:r>
            <a:r>
              <a:rPr lang="en-US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o</a:t>
            </a: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、</a:t>
            </a:r>
            <a:r>
              <a:rPr lang="en-US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v</a:t>
            </a: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記錄每</a:t>
            </a:r>
            <a:r>
              <a:rPr lang="zh-TW" altLang="zh-TW" sz="2400" dirty="0" smtClean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個人</a:t>
            </a:r>
            <a:endParaRPr lang="en-US" altLang="zh-TW" sz="2400" dirty="0" smtClean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指紋，類似同心圓的「斗」狀紋路以「</a:t>
            </a:r>
            <a:r>
              <a:rPr lang="en-US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o</a:t>
            </a: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」標記</a:t>
            </a:r>
            <a:endParaRPr lang="en-US" altLang="zh-TW" sz="2400" dirty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有如畚箕紋路狀的「箕」狀紋路以「</a:t>
            </a:r>
            <a:r>
              <a:rPr lang="en-US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v</a:t>
            </a: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」記錄</a:t>
            </a:r>
            <a:endParaRPr lang="en-US" altLang="zh-TW" sz="2400" dirty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後來因戰亂緣故並沒有確實執行</a:t>
            </a:r>
            <a:endParaRPr lang="zh-TW" altLang="en-US" sz="2400" dirty="0">
              <a:solidFill>
                <a:schemeClr val="bg1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4234" y="6374768"/>
            <a:ext cx="10126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民國</a:t>
            </a:r>
            <a:r>
              <a:rPr lang="en-US" altLang="zh-TW" dirty="0"/>
              <a:t>43</a:t>
            </a:r>
            <a:r>
              <a:rPr lang="zh-TW" altLang="zh-TW" dirty="0" smtClean="0"/>
              <a:t>年的</a:t>
            </a:r>
            <a:r>
              <a:rPr lang="zh-TW" altLang="zh-TW" dirty="0"/>
              <a:t>第二代身分證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l="2024" t="1705" r="2429" b="1894"/>
          <a:stretch/>
        </p:blipFill>
        <p:spPr bwMode="auto">
          <a:xfrm>
            <a:off x="2737510" y="2172860"/>
            <a:ext cx="6678613" cy="4285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橢圓 5"/>
          <p:cNvSpPr/>
          <p:nvPr/>
        </p:nvSpPr>
        <p:spPr>
          <a:xfrm>
            <a:off x="5291799" y="5619749"/>
            <a:ext cx="1828800" cy="1176893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7311098" y="4836161"/>
            <a:ext cx="3418357" cy="1109554"/>
          </a:xfrm>
          <a:prstGeom prst="wedgeRoundRectCallout">
            <a:avLst>
              <a:gd name="adj1" fmla="val -53984"/>
              <a:gd name="adj2" fmla="val 81631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增加了「雞眼釘」防偽</a:t>
            </a:r>
          </a:p>
        </p:txBody>
      </p:sp>
    </p:spTree>
    <p:extLst>
      <p:ext uri="{BB962C8B-B14F-4D97-AF65-F5344CB8AC3E}">
        <p14:creationId xmlns:p14="http://schemas.microsoft.com/office/powerpoint/2010/main" val="3292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民國</a:t>
            </a:r>
            <a:r>
              <a:rPr lang="en-US" altLang="zh-TW" dirty="0"/>
              <a:t>54</a:t>
            </a:r>
            <a:r>
              <a:rPr lang="zh-TW" altLang="zh-TW" dirty="0" smtClean="0"/>
              <a:t>年的</a:t>
            </a:r>
            <a:r>
              <a:rPr lang="zh-TW" altLang="zh-TW" dirty="0"/>
              <a:t>第三代身分證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 smtClean="0"/>
              <a:t>男女</a:t>
            </a:r>
            <a:r>
              <a:rPr lang="zh-TW" altLang="en-US" sz="3600" dirty="0" smtClean="0"/>
              <a:t>有</a:t>
            </a:r>
            <a:r>
              <a:rPr lang="zh-TW" altLang="zh-TW" sz="3600" dirty="0" smtClean="0"/>
              <a:t>別</a:t>
            </a:r>
            <a:endParaRPr lang="en-US" altLang="zh-TW" sz="3600" dirty="0"/>
          </a:p>
          <a:p>
            <a:pPr lvl="1"/>
            <a:r>
              <a:rPr lang="zh-TW" altLang="zh-TW" sz="3200" dirty="0" smtClean="0"/>
              <a:t>男生</a:t>
            </a:r>
            <a:r>
              <a:rPr lang="zh-TW" altLang="zh-TW" sz="3200" dirty="0"/>
              <a:t>為淺</a:t>
            </a:r>
            <a:r>
              <a:rPr lang="zh-TW" altLang="zh-TW" sz="3200" dirty="0" smtClean="0"/>
              <a:t>綠色</a:t>
            </a:r>
            <a:endParaRPr lang="en-US" altLang="zh-TW" sz="3200" dirty="0" smtClean="0"/>
          </a:p>
          <a:p>
            <a:pPr lvl="1"/>
            <a:r>
              <a:rPr lang="zh-TW" altLang="zh-TW" sz="3200" dirty="0" smtClean="0"/>
              <a:t>女生</a:t>
            </a:r>
            <a:r>
              <a:rPr lang="zh-TW" altLang="zh-TW" sz="3200" dirty="0"/>
              <a:t>為橘紅色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92395" y="2245183"/>
            <a:ext cx="5274310" cy="3782695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507798" y="4450081"/>
            <a:ext cx="5219555" cy="1669488"/>
          </a:xfrm>
          <a:prstGeom prst="wedgeRoundRectCallout">
            <a:avLst>
              <a:gd name="adj1" fmla="val 45689"/>
              <a:gd name="adj2" fmla="val -90332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欄位也增加了血型，以及家中排行等等共</a:t>
            </a:r>
            <a:r>
              <a:rPr lang="en-US" altLang="zh-TW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14</a:t>
            </a:r>
            <a:r>
              <a:rPr lang="zh-TW" altLang="en-US" sz="2400" dirty="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項</a:t>
            </a:r>
          </a:p>
        </p:txBody>
      </p:sp>
    </p:spTree>
    <p:extLst>
      <p:ext uri="{BB962C8B-B14F-4D97-AF65-F5344CB8AC3E}">
        <p14:creationId xmlns:p14="http://schemas.microsoft.com/office/powerpoint/2010/main" val="22143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柏林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1969</TotalTime>
  <Words>1270</Words>
  <Application>Microsoft Office PowerPoint</Application>
  <PresentationFormat>寬螢幕</PresentationFormat>
  <Paragraphs>152</Paragraphs>
  <Slides>27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華康超明體(P)</vt:lpstr>
      <vt:lpstr>微軟正黑體</vt:lpstr>
      <vt:lpstr>新細明體</vt:lpstr>
      <vt:lpstr>Arial</vt:lpstr>
      <vt:lpstr>Calibri</vt:lpstr>
      <vt:lpstr>Cambria Math</vt:lpstr>
      <vt:lpstr>Times New Roman</vt:lpstr>
      <vt:lpstr>Trebuchet MS</vt:lpstr>
      <vt:lpstr>Wingdings</vt:lpstr>
      <vt:lpstr>柏林</vt:lpstr>
      <vt:lpstr>PowerPoint 簡報</vt:lpstr>
      <vt:lpstr>新聞標題</vt:lpstr>
      <vt:lpstr>新聞內容</vt:lpstr>
      <vt:lpstr>問題</vt:lpstr>
      <vt:lpstr>PowerPoint 簡報</vt:lpstr>
      <vt:lpstr>日治時期的檜木身分證</vt:lpstr>
      <vt:lpstr>民國35年頒發第一代身分證</vt:lpstr>
      <vt:lpstr>民國43年的第二代身分證</vt:lpstr>
      <vt:lpstr>民國54年的第三代身分證</vt:lpstr>
      <vt:lpstr>民國64年第四代身分證</vt:lpstr>
      <vt:lpstr>民國75年的第五代身分證</vt:lpstr>
      <vt:lpstr>民國94年的第六代身分證</vt:lpstr>
      <vt:lpstr>天字第一號身分證</vt:lpstr>
      <vt:lpstr>身分證字號的設計邏輯(搭配學習單第一題)</vt:lpstr>
      <vt:lpstr>身分證字號的設計邏輯(搭配學習單第二題)</vt:lpstr>
      <vt:lpstr>舉例</vt:lpstr>
      <vt:lpstr>門票優惠中的數學秘密</vt:lpstr>
      <vt:lpstr>門票優惠中的數學秘密</vt:lpstr>
      <vt:lpstr>門票優惠中的數學秘密</vt:lpstr>
      <vt:lpstr>門票優惠中的數學秘密(搭配學習單第八題)</vt:lpstr>
      <vt:lpstr>問題與討論(配合學習單三)</vt:lpstr>
      <vt:lpstr>問題與討論(配合學習單四)</vt:lpstr>
      <vt:lpstr>問題與討論(配合學習單五)</vt:lpstr>
      <vt:lpstr>問題與討論(配合學習單六)</vt:lpstr>
      <vt:lpstr>問題與討論(配合學習單七)</vt:lpstr>
      <vt:lpstr>問題與討論(配合學習單八)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王聖淵</dc:creator>
  <cp:lastModifiedBy>Administrator</cp:lastModifiedBy>
  <cp:revision>57</cp:revision>
  <dcterms:created xsi:type="dcterms:W3CDTF">2018-02-04T04:43:21Z</dcterms:created>
  <dcterms:modified xsi:type="dcterms:W3CDTF">2019-06-24T02:14:13Z</dcterms:modified>
</cp:coreProperties>
</file>